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5" r:id="rId6"/>
    <p:sldId id="266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132" autoAdjust="0"/>
    <p:restoredTop sz="94660"/>
  </p:normalViewPr>
  <p:slideViewPr>
    <p:cSldViewPr>
      <p:cViewPr varScale="1">
        <p:scale>
          <a:sx n="98" d="100"/>
          <a:sy n="98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Book%20Main:Users:Pat:Dropbox:CSE454:PaperazziTemp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Book%20Main:Users:Pat:Dropbox:CSE454:PaperazziTem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16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Comparison among Different Load Times</a:t>
            </a:r>
          </a:p>
        </c:rich>
      </c:tx>
      <c:layout>
        <c:manualLayout>
          <c:xMode val="edge"/>
          <c:yMode val="edge"/>
          <c:x val="0.160605163716238"/>
          <c:y val="0.090732177773080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341151741104475"/>
          <c:y val="0.147239704873541"/>
          <c:w val="0.61833753075186"/>
          <c:h val="0.607363782603356"/>
        </c:manualLayout>
      </c:layout>
      <c:barChart>
        <c:barDir val="bar"/>
        <c:grouping val="clustered"/>
        <c:ser>
          <c:idx val="0"/>
          <c:order val="0"/>
          <c:tx>
            <c:v>Initial Homepage Loading Time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Sheet1!$A$8</c:f>
              <c:numCache>
                <c:formatCode>General</c:formatCode>
                <c:ptCount val="1"/>
                <c:pt idx="0">
                  <c:v>3550.0</c:v>
                </c:pt>
              </c:numCache>
            </c:numRef>
          </c:val>
        </c:ser>
        <c:ser>
          <c:idx val="2"/>
          <c:order val="1"/>
          <c:tx>
            <c:v>Average Search Time</c:v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Sheet1!$G$8</c:f>
              <c:numCache>
                <c:formatCode>General</c:formatCode>
                <c:ptCount val="1"/>
                <c:pt idx="0">
                  <c:v>248.1666666666667</c:v>
                </c:pt>
              </c:numCache>
            </c:numRef>
          </c:val>
        </c:ser>
        <c:ser>
          <c:idx val="1"/>
          <c:order val="2"/>
          <c:tx>
            <c:v>Average Individual Paper Loading Time (including References)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Sheet1!$D$8</c:f>
              <c:numCache>
                <c:formatCode>General</c:formatCode>
                <c:ptCount val="1"/>
                <c:pt idx="0">
                  <c:v>152.0</c:v>
                </c:pt>
              </c:numCache>
            </c:numRef>
          </c:val>
        </c:ser>
        <c:ser>
          <c:idx val="3"/>
          <c:order val="3"/>
          <c:tx>
            <c:v>Change of View Loading Time</c:v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Sheet1!$I$8</c:f>
              <c:numCache>
                <c:formatCode>General</c:formatCode>
                <c:ptCount val="1"/>
                <c:pt idx="0">
                  <c:v>122.3333333333333</c:v>
                </c:pt>
              </c:numCache>
            </c:numRef>
          </c:val>
        </c:ser>
        <c:dLbls>
          <c:showVal val="1"/>
        </c:dLbls>
        <c:axId val="547877832"/>
        <c:axId val="547881000"/>
      </c:barChart>
      <c:catAx>
        <c:axId val="547877832"/>
        <c:scaling>
          <c:orientation val="minMax"/>
        </c:scaling>
        <c:delete val="1"/>
        <c:axPos val="l"/>
        <c:tickLblPos val="nextTo"/>
        <c:crossAx val="547881000"/>
        <c:crosses val="autoZero"/>
        <c:auto val="1"/>
        <c:lblAlgn val="ctr"/>
        <c:lblOffset val="100"/>
      </c:catAx>
      <c:valAx>
        <c:axId val="54788100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Average Load Time (in millisecs)</a:t>
                </a:r>
              </a:p>
            </c:rich>
          </c:tx>
          <c:layout>
            <c:manualLayout>
              <c:xMode val="edge"/>
              <c:yMode val="edge"/>
              <c:x val="0.456626831220565"/>
              <c:y val="0.8974497525057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8778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0191897854371267"/>
          <c:y val="0.251534495825632"/>
          <c:w val="0.292111178320706"/>
          <c:h val="0.453989090026751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Comparison Between loading and not loading JVM</a:t>
            </a:r>
          </a:p>
        </c:rich>
      </c:tx>
      <c:layout>
        <c:manualLayout>
          <c:xMode val="edge"/>
          <c:yMode val="edge"/>
          <c:x val="0.131397582469139"/>
          <c:y val="0.041866466129936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394936708860759"/>
          <c:y val="0.134020871545923"/>
          <c:w val="0.556962025316456"/>
          <c:h val="0.664949708824001"/>
        </c:manualLayout>
      </c:layout>
      <c:barChart>
        <c:barDir val="bar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Initial Homepage Loading w/ JVM Startup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Sheet1!$A$8</c:f>
              <c:numCache>
                <c:formatCode>General</c:formatCode>
                <c:ptCount val="1"/>
                <c:pt idx="0">
                  <c:v>3550.0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Initial Homepage Loading w/o JVM Startup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Sheet1!$B$8</c:f>
              <c:numCache>
                <c:formatCode>General</c:formatCode>
                <c:ptCount val="1"/>
                <c:pt idx="0">
                  <c:v>1683.333333333333</c:v>
                </c:pt>
              </c:numCache>
            </c:numRef>
          </c:val>
        </c:ser>
        <c:axId val="548376728"/>
        <c:axId val="548223544"/>
      </c:barChart>
      <c:catAx>
        <c:axId val="548376728"/>
        <c:scaling>
          <c:orientation val="minMax"/>
        </c:scaling>
        <c:delete val="1"/>
        <c:axPos val="l"/>
        <c:tickLblPos val="nextTo"/>
        <c:crossAx val="548223544"/>
        <c:crosses val="autoZero"/>
        <c:auto val="1"/>
        <c:lblAlgn val="ctr"/>
        <c:lblOffset val="100"/>
      </c:catAx>
      <c:valAx>
        <c:axId val="54822354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Average Load Time (in millisecs)</a:t>
                </a:r>
              </a:p>
            </c:rich>
          </c:tx>
          <c:layout>
            <c:manualLayout>
              <c:xMode val="edge"/>
              <c:yMode val="edge"/>
              <c:x val="0.472049678444495"/>
              <c:y val="0.9030559733404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3767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0531645569620253"/>
          <c:y val="0.329897529959194"/>
          <c:w val="0.293670886075949"/>
          <c:h val="0.268041743091845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D5F27-3353-4588-91FB-871BB3BE246C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6614A-E67D-438F-A9D9-C124AB8B1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6614A-E67D-438F-A9D9-C124AB8B14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A5ADA-E15A-4060-B0C6-59CB6356B566}" type="datetimeFigureOut">
              <a:rPr lang="en-US" smtClean="0"/>
              <a:pPr/>
              <a:t>12/14/09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DF0A9-E0DE-47D1-89AB-FE1F5103EE2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1" Type="http://schemas.openxmlformats.org/officeDocument/2006/relationships/audio" Target="file://localhost/Users/Pat/Dropbox/CSE454/Paperazzi.mp3" TargetMode="Externa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audio" Target="file://localhost/Users/Pat/Dropbox/CSE454/Paperazzi.mp3" TargetMode="Externa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rosina.cs.washington.edu:808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MacBook%20Main:Users:Pat:Dropbox:CSE454:paperazzi%20performance%20test.doc!OLE_LINK3" TargetMode="External"/><Relationship Id="rId4" Type="http://schemas.openxmlformats.org/officeDocument/2006/relationships/oleObject" Target="MacBook%20Main:Users:Pat:Dropbox:CSE454:paperazzi%20performance%20test.doc!OLE_LINK4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Paperazzi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Toshinao</a:t>
            </a:r>
            <a:r>
              <a:rPr lang="en-US" dirty="0" smtClean="0"/>
              <a:t> Iwaki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Hao</a:t>
            </a:r>
            <a:r>
              <a:rPr lang="en-US" dirty="0" smtClean="0"/>
              <a:t> Li</a:t>
            </a:r>
          </a:p>
          <a:p>
            <a:r>
              <a:rPr lang="en-US" dirty="0" smtClean="0"/>
              <a:t>Martin </a:t>
            </a:r>
            <a:r>
              <a:rPr lang="en-US" dirty="0" err="1" smtClean="0"/>
              <a:t>Pettersson</a:t>
            </a:r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err="1" smtClean="0"/>
              <a:t>Tsao</a:t>
            </a:r>
            <a:endParaRPr lang="en-US" dirty="0"/>
          </a:p>
        </p:txBody>
      </p:sp>
      <p:pic>
        <p:nvPicPr>
          <p:cNvPr id="4" name="Paperazz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Credit is Due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Toshi</a:t>
            </a:r>
            <a:endParaRPr lang="en-US" dirty="0" smtClean="0"/>
          </a:p>
          <a:p>
            <a:pPr lvl="1"/>
            <a:r>
              <a:rPr lang="en-US" dirty="0" smtClean="0"/>
              <a:t>Cora data parsing</a:t>
            </a:r>
          </a:p>
          <a:p>
            <a:pPr lvl="1"/>
            <a:r>
              <a:rPr lang="en-US" dirty="0" smtClean="0"/>
              <a:t>Relevance algorithm</a:t>
            </a:r>
          </a:p>
          <a:p>
            <a:pPr lvl="1"/>
            <a:r>
              <a:rPr lang="en-US" dirty="0" err="1" smtClean="0"/>
              <a:t>Servlet</a:t>
            </a:r>
            <a:r>
              <a:rPr lang="en-US" dirty="0" smtClean="0"/>
              <a:t> API expansion</a:t>
            </a:r>
          </a:p>
          <a:p>
            <a:r>
              <a:rPr lang="en-US" dirty="0" smtClean="0"/>
              <a:t>Tim</a:t>
            </a:r>
          </a:p>
          <a:p>
            <a:pPr lvl="1"/>
            <a:r>
              <a:rPr lang="en-US" dirty="0" smtClean="0"/>
              <a:t>Data harvesting</a:t>
            </a:r>
          </a:p>
          <a:p>
            <a:pPr lvl="1"/>
            <a:r>
              <a:rPr lang="en-US" dirty="0" smtClean="0"/>
              <a:t>Building index</a:t>
            </a:r>
          </a:p>
          <a:p>
            <a:pPr lvl="1"/>
            <a:r>
              <a:rPr lang="en-US" dirty="0" smtClean="0"/>
              <a:t>Performance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Martin</a:t>
            </a:r>
          </a:p>
          <a:p>
            <a:pPr lvl="1"/>
            <a:r>
              <a:rPr lang="en-US" dirty="0" smtClean="0"/>
              <a:t>UI development</a:t>
            </a:r>
          </a:p>
          <a:p>
            <a:pPr lvl="1"/>
            <a:r>
              <a:rPr lang="en-US" dirty="0" smtClean="0"/>
              <a:t>Applet</a:t>
            </a:r>
          </a:p>
          <a:p>
            <a:pPr lvl="1"/>
            <a:r>
              <a:rPr lang="en-US" dirty="0" smtClean="0"/>
              <a:t>Architecture design</a:t>
            </a:r>
          </a:p>
          <a:p>
            <a:r>
              <a:rPr lang="en-US" dirty="0" smtClean="0"/>
              <a:t>Patrick</a:t>
            </a:r>
          </a:p>
          <a:p>
            <a:pPr lvl="1"/>
            <a:r>
              <a:rPr lang="en-US" dirty="0" smtClean="0"/>
              <a:t>UI design</a:t>
            </a:r>
          </a:p>
          <a:p>
            <a:pPr lvl="1"/>
            <a:r>
              <a:rPr lang="en-US" dirty="0" smtClean="0"/>
              <a:t>Usability testing</a:t>
            </a:r>
          </a:p>
          <a:p>
            <a:pPr lvl="1"/>
            <a:r>
              <a:rPr lang="en-US" dirty="0" smtClean="0"/>
              <a:t>Architecture design</a:t>
            </a:r>
          </a:p>
        </p:txBody>
      </p:sp>
      <p:pic>
        <p:nvPicPr>
          <p:cNvPr id="6" name="Paperazz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6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Cruel Reality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Zoom-able graph interface</a:t>
            </a:r>
          </a:p>
          <a:p>
            <a:pPr lvl="1"/>
            <a:r>
              <a:rPr lang="en-US" dirty="0" smtClean="0"/>
              <a:t>Paper nodes / edges</a:t>
            </a:r>
          </a:p>
          <a:p>
            <a:pPr lvl="1"/>
            <a:r>
              <a:rPr lang="en-US" dirty="0" smtClean="0"/>
              <a:t>Author nodes / edges</a:t>
            </a:r>
          </a:p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Details per paper</a:t>
            </a:r>
          </a:p>
          <a:p>
            <a:pPr lvl="1"/>
            <a:r>
              <a:rPr lang="en-US" dirty="0" smtClean="0"/>
              <a:t>Link to PDF</a:t>
            </a:r>
          </a:p>
          <a:p>
            <a:r>
              <a:rPr lang="en-US" dirty="0" smtClean="0"/>
              <a:t>Facets</a:t>
            </a:r>
          </a:p>
          <a:p>
            <a:pPr lvl="1"/>
            <a:r>
              <a:rPr lang="en-US" dirty="0" smtClean="0"/>
              <a:t># inbound citations</a:t>
            </a:r>
          </a:p>
          <a:p>
            <a:pPr lvl="1"/>
            <a:r>
              <a:rPr lang="en-US" dirty="0" smtClean="0"/>
              <a:t>Year range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Zoom-able graph interface</a:t>
            </a:r>
          </a:p>
          <a:p>
            <a:pPr lvl="1"/>
            <a:r>
              <a:rPr lang="en-US" dirty="0" smtClean="0"/>
              <a:t>Paper nodes /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Details per paper</a:t>
            </a:r>
          </a:p>
          <a:p>
            <a:pPr lvl="1"/>
            <a:r>
              <a:rPr lang="en-US" dirty="0" smtClean="0"/>
              <a:t>Link to PDF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hlinkClick r:id="rId2"/>
              </a:rPr>
              <a:t>http://rosina.cs.washington.edu:8080</a:t>
            </a:r>
            <a:endParaRPr lang="en-US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7400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ube5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2590800"/>
            <a:ext cx="4038600" cy="3051541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Citations: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graph:</a:t>
            </a:r>
          </a:p>
          <a:p>
            <a:endParaRPr lang="en-US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704088"/>
            <a:ext cx="38100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Node Positioning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2438400"/>
            <a:ext cx="3429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10.1.1.35.5874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10.1.1.10.3314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10.1.1.87.6761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10.1.1.10.3314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10.1.1.110.8953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10.1.1.1.7533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10.1.1.42.1417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10.1.1.1.7533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4343400"/>
            <a:ext cx="3429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192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67000" y="472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00200" y="601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764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90800" y="6096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242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000" y="5562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57600" y="586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18" idx="2"/>
            <a:endCxn id="17" idx="6"/>
          </p:cNvCxnSpPr>
          <p:nvPr/>
        </p:nvCxnSpPr>
        <p:spPr>
          <a:xfrm rot="10800000">
            <a:off x="1295400" y="4610100"/>
            <a:ext cx="1371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7"/>
            <a:endCxn id="18" idx="3"/>
          </p:cNvCxnSpPr>
          <p:nvPr/>
        </p:nvCxnSpPr>
        <p:spPr>
          <a:xfrm rot="5400000" flipH="1" flipV="1">
            <a:off x="1855741" y="4675141"/>
            <a:ext cx="708118" cy="936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0" idx="6"/>
            <a:endCxn id="23" idx="2"/>
          </p:cNvCxnSpPr>
          <p:nvPr/>
        </p:nvCxnSpPr>
        <p:spPr>
          <a:xfrm>
            <a:off x="1752600" y="55245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7"/>
            <a:endCxn id="22" idx="2"/>
          </p:cNvCxnSpPr>
          <p:nvPr/>
        </p:nvCxnSpPr>
        <p:spPr>
          <a:xfrm rot="5400000" flipH="1" flipV="1">
            <a:off x="2255791" y="4629151"/>
            <a:ext cx="354059" cy="1382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7"/>
            <a:endCxn id="22" idx="3"/>
          </p:cNvCxnSpPr>
          <p:nvPr/>
        </p:nvCxnSpPr>
        <p:spPr>
          <a:xfrm rot="5400000" flipH="1" flipV="1">
            <a:off x="2732041" y="5170441"/>
            <a:ext cx="403318" cy="403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3" idx="0"/>
            <a:endCxn id="18" idx="4"/>
          </p:cNvCxnSpPr>
          <p:nvPr/>
        </p:nvCxnSpPr>
        <p:spPr>
          <a:xfrm rot="5400000" flipH="1" flipV="1">
            <a:off x="2324100" y="5181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9" idx="6"/>
            <a:endCxn id="21" idx="2"/>
          </p:cNvCxnSpPr>
          <p:nvPr/>
        </p:nvCxnSpPr>
        <p:spPr>
          <a:xfrm>
            <a:off x="1676400" y="6057900"/>
            <a:ext cx="914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2"/>
            <a:endCxn id="21" idx="7"/>
          </p:cNvCxnSpPr>
          <p:nvPr/>
        </p:nvCxnSpPr>
        <p:spPr>
          <a:xfrm rot="10800000" flipV="1">
            <a:off x="2655842" y="5905499"/>
            <a:ext cx="1001759" cy="201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1" idx="0"/>
            <a:endCxn id="23" idx="4"/>
          </p:cNvCxnSpPr>
          <p:nvPr/>
        </p:nvCxnSpPr>
        <p:spPr>
          <a:xfrm rot="5400000" flipH="1" flipV="1">
            <a:off x="2438400" y="58293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9" idx="7"/>
            <a:endCxn id="20" idx="4"/>
          </p:cNvCxnSpPr>
          <p:nvPr/>
        </p:nvCxnSpPr>
        <p:spPr>
          <a:xfrm rot="5400000" flipH="1" flipV="1">
            <a:off x="1455691" y="5772151"/>
            <a:ext cx="468359" cy="49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ight Arrow 65"/>
          <p:cNvSpPr/>
          <p:nvPr/>
        </p:nvSpPr>
        <p:spPr>
          <a:xfrm>
            <a:off x="4419600" y="3886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724400" y="685800"/>
            <a:ext cx="3810000" cy="1143000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Spatial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Partitioning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(or lack thereof)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relationship is ambiguous</a:t>
            </a:r>
          </a:p>
          <a:p>
            <a:r>
              <a:rPr lang="en-US" dirty="0" smtClean="0"/>
              <a:t>The graph cannot stand on its own</a:t>
            </a:r>
          </a:p>
          <a:p>
            <a:pPr lvl="1"/>
            <a:r>
              <a:rPr lang="en-US" dirty="0" smtClean="0"/>
              <a:t>Still needs the list of results with words</a:t>
            </a:r>
          </a:p>
          <a:p>
            <a:r>
              <a:rPr lang="en-US" dirty="0" smtClean="0"/>
              <a:t>Users can get lost in all the different nodes</a:t>
            </a:r>
          </a:p>
          <a:p>
            <a:pPr lvl="1"/>
            <a:r>
              <a:rPr lang="en-US" dirty="0" smtClean="0"/>
              <a:t>Which ones do I care about?</a:t>
            </a:r>
          </a:p>
          <a:p>
            <a:r>
              <a:rPr lang="en-US" dirty="0" smtClean="0"/>
              <a:t>Discovering is useful</a:t>
            </a:r>
          </a:p>
          <a:p>
            <a:pPr lvl="1"/>
            <a:r>
              <a:rPr lang="en-US" dirty="0" smtClean="0"/>
              <a:t>But don’t show </a:t>
            </a:r>
            <a:r>
              <a:rPr lang="en-US" i="1" dirty="0" smtClean="0"/>
              <a:t>everything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Speed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600200" y="1981200"/>
          <a:ext cx="5956300" cy="207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133600" y="4114800"/>
          <a:ext cx="5016500" cy="246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Speed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15899" y="2728334"/>
          <a:ext cx="4256101" cy="2529466"/>
        </p:xfrm>
        <a:graphic>
          <a:graphicData uri="http://schemas.openxmlformats.org/presentationml/2006/ole">
            <p:oleObj spid="_x0000_s19458" name="Document" r:id="rId3" imgW="4914719" imgH="2920892" progId="Word.Document.12">
              <p:link updateAutomatic="1"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572000" y="2743200"/>
          <a:ext cx="4296572" cy="2520212"/>
        </p:xfrm>
        <a:graphic>
          <a:graphicData uri="http://schemas.openxmlformats.org/presentationml/2006/ole">
            <p:oleObj spid="_x0000_s19459" name="Document" r:id="rId4" imgW="4914719" imgH="2882794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useful open source projects out there</a:t>
            </a:r>
          </a:p>
          <a:p>
            <a:pPr lvl="1"/>
            <a:r>
              <a:rPr lang="en-US" dirty="0" smtClean="0"/>
              <a:t>Some are well-documented</a:t>
            </a:r>
          </a:p>
          <a:p>
            <a:r>
              <a:rPr lang="en-US" dirty="0" smtClean="0"/>
              <a:t>Take advantage of sample code</a:t>
            </a:r>
          </a:p>
          <a:p>
            <a:r>
              <a:rPr lang="en-US" dirty="0" smtClean="0"/>
              <a:t>Don’t always trust open source code</a:t>
            </a:r>
          </a:p>
          <a:p>
            <a:pPr lvl="1"/>
            <a:r>
              <a:rPr lang="en-US" dirty="0" smtClean="0"/>
              <a:t>Don’t be afraid to fix bugs either</a:t>
            </a:r>
          </a:p>
          <a:p>
            <a:r>
              <a:rPr lang="en-US" dirty="0" smtClean="0"/>
              <a:t>Java plug-ins for browsers are hard to work with</a:t>
            </a:r>
          </a:p>
          <a:p>
            <a:pPr lvl="1"/>
            <a:r>
              <a:rPr lang="en-US" dirty="0" smtClean="0"/>
              <a:t>Flakey </a:t>
            </a:r>
            <a:r>
              <a:rPr lang="en-US" smtClean="0"/>
              <a:t>at times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CiteSeerX is very flakey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 is pretty fast!</a:t>
            </a:r>
          </a:p>
          <a:p>
            <a:r>
              <a:rPr lang="en-US" dirty="0" smtClean="0"/>
              <a:t>Lucene release cycle is ~2 weeks</a:t>
            </a:r>
          </a:p>
          <a:p>
            <a:r>
              <a:rPr lang="en-US" dirty="0" smtClean="0"/>
              <a:t>Attu was a pain to work with</a:t>
            </a:r>
          </a:p>
          <a:p>
            <a:pPr lvl="1"/>
            <a:r>
              <a:rPr lang="en-US" dirty="0" smtClean="0"/>
              <a:t>Permission errors</a:t>
            </a:r>
          </a:p>
          <a:p>
            <a:pPr lvl="1"/>
            <a:r>
              <a:rPr lang="en-US" dirty="0" smtClean="0"/>
              <a:t>Connection refuse</a:t>
            </a:r>
          </a:p>
          <a:p>
            <a:r>
              <a:rPr lang="en-US" dirty="0" smtClean="0"/>
              <a:t>Tomcat was hard to debug with</a:t>
            </a:r>
          </a:p>
          <a:p>
            <a:pPr lvl="1"/>
            <a:r>
              <a:rPr lang="en-US" dirty="0" smtClean="0"/>
              <a:t>Error messages were not informative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290</Words>
  <Application>Microsoft Macintosh PowerPoint</Application>
  <PresentationFormat>On-screen Show (4:3)</PresentationFormat>
  <Paragraphs>86</Paragraphs>
  <Slides>10</Slides>
  <Notes>1</Notes>
  <HiddenSlides>0</HiddenSlides>
  <MMClips>2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Flow</vt:lpstr>
      <vt:lpstr>MacBook Main:Users:Pat:Dropbox:CSE454:paperazzi performance test.doc!OLE_LINK3</vt:lpstr>
      <vt:lpstr>MacBook Main:Users:Pat:Dropbox:CSE454:paperazzi performance test.doc!OLE_LINK4</vt:lpstr>
      <vt:lpstr>The Paperazzi</vt:lpstr>
      <vt:lpstr>The Cruel Reality</vt:lpstr>
      <vt:lpstr>Demo</vt:lpstr>
      <vt:lpstr>Slide 4</vt:lpstr>
      <vt:lpstr>Usability (or lack thereof)</vt:lpstr>
      <vt:lpstr>The Need for Speed</vt:lpstr>
      <vt:lpstr>The Need for Speed</vt:lpstr>
      <vt:lpstr>Lessons Learned</vt:lpstr>
      <vt:lpstr>Surprise!!</vt:lpstr>
      <vt:lpstr>Where Credit is Due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Paperazzi</dc:title>
  <dc:creator>pattsao</dc:creator>
  <cp:lastModifiedBy>Patrick Tsao</cp:lastModifiedBy>
  <cp:revision>31</cp:revision>
  <dcterms:created xsi:type="dcterms:W3CDTF">2009-12-14T18:22:25Z</dcterms:created>
  <dcterms:modified xsi:type="dcterms:W3CDTF">2009-12-14T18:56:55Z</dcterms:modified>
</cp:coreProperties>
</file>